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5" r:id="rId2"/>
    <p:sldId id="397" r:id="rId3"/>
    <p:sldId id="400" r:id="rId4"/>
    <p:sldId id="394" r:id="rId5"/>
    <p:sldId id="395" r:id="rId6"/>
    <p:sldId id="410" r:id="rId7"/>
    <p:sldId id="409" r:id="rId8"/>
    <p:sldId id="406" r:id="rId9"/>
    <p:sldId id="402" r:id="rId10"/>
    <p:sldId id="403" r:id="rId11"/>
    <p:sldId id="405" r:id="rId12"/>
    <p:sldId id="408" r:id="rId13"/>
    <p:sldId id="413" r:id="rId14"/>
    <p:sldId id="416" r:id="rId15"/>
    <p:sldId id="417" r:id="rId16"/>
    <p:sldId id="424" r:id="rId17"/>
    <p:sldId id="425" r:id="rId18"/>
    <p:sldId id="426" r:id="rId19"/>
    <p:sldId id="427" r:id="rId20"/>
    <p:sldId id="428" r:id="rId21"/>
    <p:sldId id="429" r:id="rId22"/>
    <p:sldId id="393" r:id="rId23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xmlns="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xmlns="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xmlns="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xmlns="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xmlns="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xmlns="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xmlns="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03/18/2021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Spring 2021 - Lecture 5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tata-press.com/data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Binary_classification&amp;oldid=992413365" TargetMode="External"/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/index.php?title=Sensitivity_and_specificity&amp;oldid=1011999716" TargetMode="External"/><Relationship Id="rId5" Type="http://schemas.openxmlformats.org/officeDocument/2006/relationships/hyperlink" Target="https://en.wikipedia.org/w/index.php?title=Confusion_matrix&amp;oldid=1009198831" TargetMode="External"/><Relationship Id="rId4" Type="http://schemas.openxmlformats.org/officeDocument/2006/relationships/hyperlink" Target="https://en.wikipedia.org/w/index.php?title=Classification_rule&amp;oldid=101247661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Non-parametric </a:t>
            </a:r>
            <a:r>
              <a:rPr lang="en-US" dirty="0" smtClean="0"/>
              <a:t>ROC Analysis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March 18,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test (Aalen et al., 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Defining prevalence (i.e., probability of infection)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=0.001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=0.999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Calculating positive predictive value (using Bayes’ theorem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𝐵</m:t>
                        </m:r>
                        <m:r>
                          <a:rPr lang="nb-NO" i="1">
                            <a:latin typeface="Cambria Math"/>
                          </a:rPr>
                          <m:t>|</m:t>
                        </m:r>
                        <m:r>
                          <a:rPr lang="nb-NO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  <m:r>
                              <a:rPr lang="nb-NO" i="1">
                                <a:latin typeface="Cambria Math"/>
                              </a:rPr>
                              <m:t>|</m:t>
                            </m:r>
                            <m:r>
                              <a:rPr lang="nb-NO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  <m:r>
                              <a:rPr lang="nb-NO" i="1">
                                <a:latin typeface="Cambria Math"/>
                              </a:rPr>
                              <m:t>|</m:t>
                            </m:r>
                            <m:r>
                              <a:rPr lang="nb-NO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/>
                          </a:rPr>
                          <m:t>+</m:t>
                        </m:r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  <m:r>
                              <a:rPr lang="nb-NO" i="1">
                                <a:latin typeface="Cambria Math"/>
                              </a:rPr>
                              <m:t>|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0.98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×0.001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0.98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×0.001+0.002×0.999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=0.3</m:t>
                    </m:r>
                    <m:r>
                      <a:rPr lang="nb-NO" b="0" i="1" smtClean="0">
                        <a:latin typeface="Cambria Math"/>
                      </a:rPr>
                      <m:t>3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Calculating negative predictive value (using Bayes’ theorem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nb-NO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nb-NO" i="1">
                            <a:latin typeface="Cambria Math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nb-NO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nb-NO" i="1">
                                <a:latin typeface="Cambria Math"/>
                              </a:rPr>
                              <m:t>|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nb-NO" i="1">
                                <a:latin typeface="Cambria Math"/>
                              </a:rPr>
                              <m:t>|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  <m:r>
                          <a:rPr lang="nb-NO" i="1">
                            <a:latin typeface="Cambria Math"/>
                          </a:rPr>
                          <m:t>+</m:t>
                        </m:r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nb-NO" i="1">
                                <a:latin typeface="Cambria Math"/>
                              </a:rPr>
                              <m:t>|</m:t>
                            </m:r>
                            <m:r>
                              <a:rPr lang="nb-NO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0.998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×0.999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0.998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×0.999+0.02×0.001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</m:t>
                    </m:r>
                    <m:r>
                      <a:rPr lang="nb-NO" i="1">
                        <a:latin typeface="Cambria Math"/>
                      </a:rPr>
                      <m:t>.</m:t>
                    </m:r>
                    <m:r>
                      <a:rPr lang="nb-NO" b="0" i="1" smtClean="0">
                        <a:latin typeface="Cambria Math"/>
                      </a:rPr>
                      <m:t>00</m:t>
                    </m:r>
                  </m:oMath>
                </a14:m>
                <a:endParaRPr lang="nb-NO" dirty="0"/>
              </a:p>
              <a:p>
                <a:r>
                  <a:rPr lang="en-US" dirty="0" smtClean="0"/>
                  <a:t>Predictive values depending on prevalence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566000" y="2268000"/>
            <a:ext cx="1872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3888000" y="2268000"/>
            <a:ext cx="1872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test (Aalen et al., 2006),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1825625"/>
            <a:ext cx="7321549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operating characteristic (ROC)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Quantifying the accuracy of a diagnostic test</a:t>
            </a:r>
          </a:p>
          <a:p>
            <a:r>
              <a:rPr lang="en-US" dirty="0" smtClean="0"/>
              <a:t>Using the ROC curve</a:t>
            </a:r>
          </a:p>
          <a:p>
            <a:pPr lvl="1"/>
            <a:r>
              <a:rPr lang="en-US" dirty="0" smtClean="0"/>
              <a:t>Graph of </a:t>
            </a:r>
            <a:r>
              <a:rPr lang="en-US" dirty="0" smtClean="0">
                <a:solidFill>
                  <a:srgbClr val="FF0000"/>
                </a:solidFill>
              </a:rPr>
              <a:t>sensitivity</a:t>
            </a:r>
            <a:r>
              <a:rPr lang="en-US" dirty="0" smtClean="0"/>
              <a:t> versus </a:t>
            </a:r>
            <a:r>
              <a:rPr lang="en-US" dirty="0" smtClean="0">
                <a:solidFill>
                  <a:srgbClr val="FF0000"/>
                </a:solidFill>
              </a:rPr>
              <a:t>1 - specificity</a:t>
            </a:r>
            <a:r>
              <a:rPr lang="en-US" dirty="0" smtClean="0"/>
              <a:t> of the diagnostic test</a:t>
            </a:r>
          </a:p>
          <a:p>
            <a:r>
              <a:rPr lang="en-US" dirty="0" smtClean="0"/>
              <a:t>Interpreted as a two-stage process</a:t>
            </a:r>
          </a:p>
          <a:p>
            <a:pPr lvl="1"/>
            <a:r>
              <a:rPr lang="en-US" dirty="0" smtClean="0"/>
              <a:t>Control distribution of classifier estimated</a:t>
            </a:r>
          </a:p>
          <a:p>
            <a:pPr lvl="1"/>
            <a:r>
              <a:rPr lang="en-US" dirty="0" smtClean="0"/>
              <a:t>Classifier standardized to 1 - percentile value (FPR) </a:t>
            </a:r>
            <a:r>
              <a:rPr lang="en-US" dirty="0"/>
              <a:t>using control distribution</a:t>
            </a:r>
            <a:endParaRPr lang="en-US" dirty="0" smtClean="0"/>
          </a:p>
          <a:p>
            <a:pPr lvl="1"/>
            <a:r>
              <a:rPr lang="en-US" dirty="0" smtClean="0"/>
              <a:t>ROC curve estimated as case distribution of standardized classifier values</a:t>
            </a:r>
          </a:p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03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 </a:t>
            </a:r>
            <a:r>
              <a:rPr lang="en-US" dirty="0" smtClean="0"/>
              <a:t>under the ROC curve (AUC)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Summarizing the global performance of a diagnostic test</a:t>
            </a:r>
          </a:p>
          <a:p>
            <a:r>
              <a:rPr lang="en-US" dirty="0" smtClean="0"/>
              <a:t>Interpreted as a probability</a:t>
            </a:r>
          </a:p>
          <a:p>
            <a:pPr lvl="1"/>
            <a:r>
              <a:rPr lang="en-US" dirty="0" smtClean="0"/>
              <a:t>Test result greater for a diseased subject than for a healthy subject</a:t>
            </a:r>
          </a:p>
          <a:p>
            <a:r>
              <a:rPr lang="en-US" dirty="0" smtClean="0"/>
              <a:t>The greater the AUC, the better the global performance of the test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5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Stata Base Reference Manual, Release 15</a:t>
            </a:r>
          </a:p>
          <a:p>
            <a:pPr lvl="1"/>
            <a:r>
              <a:rPr lang="en-US" dirty="0" smtClean="0"/>
              <a:t>Example 1 on page 2435 (“Nonparametric ROC analysis” section)</a:t>
            </a:r>
          </a:p>
          <a:p>
            <a:r>
              <a:rPr lang="en-US" dirty="0" smtClean="0"/>
              <a:t>Data from a study by Hanley and McNeil (1982)</a:t>
            </a:r>
          </a:p>
          <a:p>
            <a:pPr lvl="1"/>
            <a:r>
              <a:rPr lang="en-US" dirty="0" smtClean="0"/>
              <a:t>Patients classified by a reviewer</a:t>
            </a:r>
          </a:p>
          <a:p>
            <a:r>
              <a:rPr lang="en-US" dirty="0" smtClean="0"/>
              <a:t>Tomographic images from 109 patients with neurological problems</a:t>
            </a:r>
          </a:p>
          <a:p>
            <a:r>
              <a:rPr lang="en-US" dirty="0" smtClean="0"/>
              <a:t>Patients grouped according to disease status</a:t>
            </a:r>
          </a:p>
          <a:p>
            <a:pPr lvl="1"/>
            <a:r>
              <a:rPr lang="en-US" dirty="0" smtClean="0"/>
              <a:t>0: normal (58 normal patients)</a:t>
            </a:r>
          </a:p>
          <a:p>
            <a:pPr lvl="1"/>
            <a:r>
              <a:rPr lang="en-US" dirty="0" smtClean="0"/>
              <a:t>1: abnormal (51 abnormal patients)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classified using a 5-point rating scale</a:t>
            </a:r>
          </a:p>
          <a:p>
            <a:pPr lvl="1"/>
            <a:r>
              <a:rPr lang="en-US" dirty="0" smtClean="0"/>
              <a:t>1: definitely normal (36 patients)</a:t>
            </a:r>
          </a:p>
          <a:p>
            <a:pPr lvl="1"/>
            <a:r>
              <a:rPr lang="en-US" dirty="0" smtClean="0"/>
              <a:t>2: probably normal (8 patients)</a:t>
            </a:r>
          </a:p>
          <a:p>
            <a:pPr lvl="1"/>
            <a:r>
              <a:rPr lang="en-US" dirty="0" smtClean="0"/>
              <a:t>3: questionable (8 patients)</a:t>
            </a:r>
          </a:p>
          <a:p>
            <a:pPr lvl="1"/>
            <a:r>
              <a:rPr lang="en-US" dirty="0" smtClean="0"/>
              <a:t>4: probably abnormal (22 patients)</a:t>
            </a:r>
          </a:p>
          <a:p>
            <a:pPr lvl="1"/>
            <a:r>
              <a:rPr lang="en-US" dirty="0" smtClean="0"/>
              <a:t>5: definitely abnormal (35 patients)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1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Stata: Data load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webuse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Data available on Stata’s website</a:t>
            </a:r>
          </a:p>
          <a:p>
            <a:pPr lvl="1"/>
            <a:r>
              <a:rPr lang="en-US" dirty="0">
                <a:hlinkClick r:id="rId2"/>
              </a:rPr>
              <a:t>https://www.stata-press.com/data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Loading data set over the web</a:t>
            </a:r>
          </a:p>
          <a:p>
            <a:pPr lvl="1"/>
            <a:r>
              <a:rPr lang="en-US" dirty="0" smtClean="0"/>
              <a:t>Name: </a:t>
            </a:r>
            <a:r>
              <a:rPr lang="en-US" dirty="0" err="1" smtClean="0">
                <a:solidFill>
                  <a:srgbClr val="FF0000"/>
                </a:solidFill>
              </a:rPr>
              <a:t>hanley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3051"/>
            <a:ext cx="5181600" cy="264592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2268000"/>
            <a:ext cx="144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Stata: Data inspection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Describing data in memory</a:t>
            </a:r>
          </a:p>
          <a:p>
            <a:pPr lvl="1"/>
            <a:r>
              <a:rPr lang="en-US" dirty="0" smtClean="0"/>
              <a:t>Summary of the data set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3051"/>
            <a:ext cx="5181600" cy="264592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2268000"/>
            <a:ext cx="72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20000" y="2520000"/>
            <a:ext cx="5328000" cy="18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Stata: Data inspection,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Listing values of variables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3051"/>
            <a:ext cx="5181600" cy="264592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2268000"/>
            <a:ext cx="972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20000" y="2520000"/>
            <a:ext cx="2088000" cy="21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Stata: Data inspection,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Tabulating two variables</a:t>
            </a:r>
          </a:p>
          <a:p>
            <a:pPr lvl="1"/>
            <a:r>
              <a:rPr lang="en-US" dirty="0" smtClean="0"/>
              <a:t>Variable 1: </a:t>
            </a:r>
            <a:r>
              <a:rPr lang="en-US" dirty="0" smtClean="0">
                <a:solidFill>
                  <a:srgbClr val="FF0000"/>
                </a:solidFill>
              </a:rPr>
              <a:t>rating</a:t>
            </a:r>
          </a:p>
          <a:p>
            <a:pPr lvl="1"/>
            <a:r>
              <a:rPr lang="en-US" dirty="0" smtClean="0"/>
              <a:t>Variable 2: </a:t>
            </a:r>
            <a:r>
              <a:rPr lang="en-US" dirty="0" smtClean="0">
                <a:solidFill>
                  <a:srgbClr val="FF0000"/>
                </a:solidFill>
              </a:rPr>
              <a:t>disease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3051"/>
            <a:ext cx="5181600" cy="264592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2268000"/>
            <a:ext cx="216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20000" y="2520000"/>
            <a:ext cx="2844000" cy="19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inary </a:t>
            </a:r>
            <a:r>
              <a:rPr lang="en-US" dirty="0" smtClean="0"/>
              <a:t>classification test used in medical testing</a:t>
            </a:r>
          </a:p>
          <a:p>
            <a:pPr lvl="1"/>
            <a:r>
              <a:rPr lang="en-US" dirty="0" smtClean="0"/>
              <a:t>Determining whether a subject has a disease or not</a:t>
            </a:r>
          </a:p>
          <a:p>
            <a:r>
              <a:rPr lang="en-US" dirty="0" smtClean="0"/>
              <a:t>Classifying subjects into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groups based on a classification rule</a:t>
            </a:r>
          </a:p>
          <a:p>
            <a:pPr lvl="1"/>
            <a:r>
              <a:rPr lang="en-US" dirty="0" smtClean="0"/>
              <a:t>Subjects predicted to belong to one of the classes</a:t>
            </a:r>
          </a:p>
          <a:p>
            <a:r>
              <a:rPr lang="en-US" dirty="0" smtClean="0"/>
              <a:t>Distinguishing between </a:t>
            </a:r>
            <a:r>
              <a:rPr lang="en-US" dirty="0" smtClean="0">
                <a:solidFill>
                  <a:srgbClr val="FF0000"/>
                </a:solidFill>
              </a:rPr>
              <a:t>perfect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imperfect</a:t>
            </a:r>
            <a:r>
              <a:rPr lang="en-US" dirty="0" smtClean="0"/>
              <a:t> classification</a:t>
            </a:r>
          </a:p>
          <a:p>
            <a:r>
              <a:rPr lang="en-US" dirty="0" smtClean="0"/>
              <a:t>Errors (i.e., false results) appearing in imperfect classification</a:t>
            </a:r>
          </a:p>
          <a:p>
            <a:pPr lvl="1"/>
            <a:r>
              <a:rPr lang="en-US" dirty="0" smtClean="0"/>
              <a:t>False positive (FP): disease detected when it is </a:t>
            </a:r>
            <a:r>
              <a:rPr lang="en-US" i="1" dirty="0" smtClean="0"/>
              <a:t>not</a:t>
            </a:r>
            <a:r>
              <a:rPr lang="en-US" dirty="0" smtClean="0"/>
              <a:t> present</a:t>
            </a:r>
          </a:p>
          <a:p>
            <a:pPr lvl="1"/>
            <a:r>
              <a:rPr lang="en-US" dirty="0" smtClean="0"/>
              <a:t>False negative (FN): disease </a:t>
            </a:r>
            <a:r>
              <a:rPr lang="en-US" i="1" dirty="0" smtClean="0"/>
              <a:t>not</a:t>
            </a:r>
            <a:r>
              <a:rPr lang="en-US" dirty="0" smtClean="0"/>
              <a:t> detected when it is present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4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Stata: Non-parametric ROC analysis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roctab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Performing ROC analysis</a:t>
            </a:r>
          </a:p>
          <a:p>
            <a:pPr lvl="1"/>
            <a:r>
              <a:rPr lang="en-US" dirty="0" smtClean="0"/>
              <a:t>Reference variable: </a:t>
            </a:r>
            <a:r>
              <a:rPr lang="en-US" dirty="0" smtClean="0">
                <a:solidFill>
                  <a:srgbClr val="FF0000"/>
                </a:solidFill>
              </a:rPr>
              <a:t>disease</a:t>
            </a:r>
          </a:p>
          <a:p>
            <a:pPr lvl="1"/>
            <a:r>
              <a:rPr lang="en-US" dirty="0" smtClean="0"/>
              <a:t>Rating variable: </a:t>
            </a:r>
            <a:r>
              <a:rPr lang="en-US" dirty="0" smtClean="0">
                <a:solidFill>
                  <a:srgbClr val="FF0000"/>
                </a:solidFill>
              </a:rPr>
              <a:t>rating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3051"/>
            <a:ext cx="5181600" cy="264592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2268000"/>
            <a:ext cx="2808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20000" y="2520000"/>
            <a:ext cx="4788000" cy="255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7632000" y="2268000"/>
            <a:ext cx="414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120000" y="2520000"/>
            <a:ext cx="4788000" cy="172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8046000" y="2268000"/>
            <a:ext cx="36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8406000" y="2268000"/>
            <a:ext cx="468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120000" y="4248000"/>
            <a:ext cx="4788000" cy="82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6120000" y="2790000"/>
            <a:ext cx="720000" cy="13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6840000" y="2790000"/>
            <a:ext cx="936000" cy="13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7776000" y="2790000"/>
            <a:ext cx="810000" cy="13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8586000" y="2790000"/>
            <a:ext cx="864000" cy="13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9450000" y="2790000"/>
            <a:ext cx="792000" cy="13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10242000" y="2790000"/>
            <a:ext cx="666000" cy="13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7164000" y="4248000"/>
            <a:ext cx="684000" cy="82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ktangel 22"/>
          <p:cNvSpPr/>
          <p:nvPr/>
        </p:nvSpPr>
        <p:spPr>
          <a:xfrm>
            <a:off x="8676000" y="4248000"/>
            <a:ext cx="1512000" cy="82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Stata: Non-parametric ROC analysis,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17" y="1825625"/>
            <a:ext cx="5033565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0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Aalen OO, Frigessi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Skovlund E, Veierød MB.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</a:t>
            </a:r>
            <a:r>
              <a:rPr lang="en-US" dirty="0"/>
              <a:t>2006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/>
              <a:t>Hanley JA, McNeil BJ. The meaning and use of the area under a receiver operating characteristic (ROC) curve. </a:t>
            </a:r>
            <a:r>
              <a:rPr lang="en-US" i="1" dirty="0"/>
              <a:t>Radiology</a:t>
            </a:r>
            <a:r>
              <a:rPr lang="en-US" dirty="0"/>
              <a:t>. 1982;143(1):29–36. doi:10.1148/radiology.143.1.7063747</a:t>
            </a:r>
          </a:p>
          <a:p>
            <a:r>
              <a:rPr lang="en-US" dirty="0" smtClean="0"/>
              <a:t>Laake P, </a:t>
            </a:r>
            <a:r>
              <a:rPr lang="en-US" dirty="0" err="1" smtClean="0"/>
              <a:t>Hjartåker</a:t>
            </a:r>
            <a:r>
              <a:rPr lang="en-US" dirty="0" smtClean="0"/>
              <a:t> A, </a:t>
            </a:r>
            <a:r>
              <a:rPr lang="en-US" dirty="0" err="1" smtClean="0"/>
              <a:t>Thelle</a:t>
            </a:r>
            <a:r>
              <a:rPr lang="en-US" dirty="0" smtClean="0"/>
              <a:t> DS, Veierød MB. </a:t>
            </a:r>
            <a:r>
              <a:rPr lang="en-US" i="1" dirty="0" err="1" smtClean="0"/>
              <a:t>Epidemiologiske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kliniske</a:t>
            </a:r>
            <a:r>
              <a:rPr lang="en-US" i="1" dirty="0" smtClean="0"/>
              <a:t> </a:t>
            </a:r>
            <a:r>
              <a:rPr lang="en-US" i="1" dirty="0" err="1" smtClean="0"/>
              <a:t>forskningsmetoder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2007. </a:t>
            </a:r>
            <a:r>
              <a:rPr lang="en-US" dirty="0" smtClean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 smtClean="0"/>
              <a:t>.</a:t>
            </a:r>
          </a:p>
          <a:p>
            <a:r>
              <a:rPr lang="it-IT" dirty="0"/>
              <a:t>StataCorp. 2017. </a:t>
            </a:r>
            <a:r>
              <a:rPr lang="it-IT" i="1" dirty="0"/>
              <a:t>Stata 15 Base Reference Manual</a:t>
            </a:r>
            <a:r>
              <a:rPr lang="it-IT" dirty="0"/>
              <a:t>. College Station, TX: Stata Press</a:t>
            </a:r>
            <a:r>
              <a:rPr lang="it-IT" dirty="0" smtClean="0"/>
              <a:t>.</a:t>
            </a:r>
          </a:p>
          <a:p>
            <a:r>
              <a:rPr lang="en-US" dirty="0"/>
              <a:t>Wikipedia contributors. (2020, December 5). Binary classification. In </a:t>
            </a:r>
            <a:r>
              <a:rPr lang="en-US" i="1" dirty="0"/>
              <a:t>Wikipedia, The Free Encyclopedia</a:t>
            </a:r>
            <a:r>
              <a:rPr lang="en-US" dirty="0"/>
              <a:t>. Retrieved 17:02, March 17, 2021, 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en.wikipedia.org/w/index.php?title=Binary_classification&amp;oldid=992413365</a:t>
            </a:r>
            <a:endParaRPr lang="en-US" dirty="0" smtClean="0"/>
          </a:p>
          <a:p>
            <a:r>
              <a:rPr lang="en-US" dirty="0"/>
              <a:t>Wikipedia contributors. (2021, March 16). Classification rule. In </a:t>
            </a:r>
            <a:r>
              <a:rPr lang="en-US" i="1" dirty="0"/>
              <a:t>Wikipedia, The Free Encyclopedia</a:t>
            </a:r>
            <a:r>
              <a:rPr lang="en-US" dirty="0"/>
              <a:t>. Retrieved 17:04, March 17, 2021, from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en.wikipedia.org/w/index.php?title=Classification_rule&amp;oldid=1012476610</a:t>
            </a:r>
            <a:endParaRPr lang="en-US" dirty="0" smtClean="0"/>
          </a:p>
          <a:p>
            <a:r>
              <a:rPr lang="en-US" dirty="0"/>
              <a:t>Wikipedia contributors. (2021, February 27). Confusion matrix. In </a:t>
            </a:r>
            <a:r>
              <a:rPr lang="en-US" i="1" dirty="0"/>
              <a:t>Wikipedia, The Free Encyclopedia</a:t>
            </a:r>
            <a:r>
              <a:rPr lang="en-US" dirty="0"/>
              <a:t>. Retrieved 17:04, March 17, 2021, from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en.wikipedia.org/w/index.php?title=Confusion_matrix&amp;oldid=1009198831</a:t>
            </a:r>
            <a:endParaRPr lang="en-US" dirty="0" smtClean="0"/>
          </a:p>
          <a:p>
            <a:r>
              <a:rPr lang="en-US" dirty="0"/>
              <a:t>Wikipedia contributors. (2021, March 14). Sensitivity and specificity. In </a:t>
            </a:r>
            <a:r>
              <a:rPr lang="en-US" i="1" dirty="0"/>
              <a:t>Wikipedia, The Free Encyclopedia</a:t>
            </a:r>
            <a:r>
              <a:rPr lang="en-US" dirty="0"/>
              <a:t>. Retrieved 17:05, March 17, 2021, from </a:t>
            </a:r>
            <a:r>
              <a:rPr lang="en-US" dirty="0">
                <a:hlinkClick r:id="rId6"/>
              </a:rPr>
              <a:t>https://en.wikipedia.org/w/index.php?title=Sensitivity_and_specificity&amp;oldid=1011999716</a:t>
            </a:r>
            <a:endParaRPr lang="en-US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22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Plassholder for innhold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64352833"/>
                  </p:ext>
                </p:extLst>
              </p:nvPr>
            </p:nvGraphicFramePr>
            <p:xfrm>
              <a:off x="900000" y="1980000"/>
              <a:ext cx="10080000" cy="270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20000"/>
                    <a:gridCol w="2520000"/>
                    <a:gridCol w="2520000"/>
                    <a:gridCol w="2520000"/>
                  </a:tblGrid>
                  <a:tr h="540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True disease status</a:t>
                          </a:r>
                          <a:endParaRPr lang="en-US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Test result</a:t>
                          </a:r>
                          <a:endParaRPr lang="en-US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Diseased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Healthy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</a:t>
                          </a:r>
                          <a:endParaRPr 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Positive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/>
                            <a:t>TP: </a:t>
                          </a:r>
                          <a14:m>
                            <m:oMath xmlns:m="http://schemas.openxmlformats.org/officeDocument/2006/math">
                              <m:r>
                                <a:rPr lang="nb-NO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/>
                            <a:t>FP: </a:t>
                          </a:r>
                          <a14:m>
                            <m:oMath xmlns:m="http://schemas.openxmlformats.org/officeDocument/2006/math">
                              <m:r>
                                <a:rPr lang="nb-NO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Negative</a:t>
                          </a:r>
                          <a:endParaRPr 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/>
                            <a:t>FN: </a:t>
                          </a:r>
                          <a14:m>
                            <m:oMath xmlns:m="http://schemas.openxmlformats.org/officeDocument/2006/math">
                              <m:r>
                                <a:rPr lang="nb-NO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/>
                            <a:t>TN: </a:t>
                          </a:r>
                          <a14:m>
                            <m:oMath xmlns:m="http://schemas.openxmlformats.org/officeDocument/2006/math">
                              <m:r>
                                <a:rPr lang="nb-NO" smtClean="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b-NO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Plassholder for innhold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64352833"/>
                  </p:ext>
                </p:extLst>
              </p:nvPr>
            </p:nvGraphicFramePr>
            <p:xfrm>
              <a:off x="900000" y="1980000"/>
              <a:ext cx="10080000" cy="270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20000"/>
                    <a:gridCol w="2520000"/>
                    <a:gridCol w="2520000"/>
                    <a:gridCol w="2520000"/>
                  </a:tblGrid>
                  <a:tr h="540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True disease status</a:t>
                          </a:r>
                          <a:endParaRPr lang="en-US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Test result</a:t>
                          </a:r>
                          <a:endParaRPr lang="en-US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Diseased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Healthy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</a:t>
                          </a:r>
                          <a:endParaRPr 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Positive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00000" t="-200000" r="-1997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200484" t="-200000" r="-10024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300484" t="-200000" r="-242" b="-200000"/>
                          </a:stretch>
                        </a:blipFill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Negative</a:t>
                          </a:r>
                          <a:endParaRPr 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303409" r="-199758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484" t="-303409" r="-100242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484" t="-303409" r="-242" b="-102273"/>
                          </a:stretch>
                        </a:blipFill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398876" r="-199758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484" t="-398876" r="-100242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484" t="-398876" r="-242" b="-11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Rektangel 17"/>
          <p:cNvSpPr/>
          <p:nvPr/>
        </p:nvSpPr>
        <p:spPr>
          <a:xfrm>
            <a:off x="3420000" y="3060000"/>
            <a:ext cx="252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5940000" y="3600000"/>
            <a:ext cx="252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5940000" y="3060000"/>
            <a:ext cx="252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3420000" y="3600000"/>
            <a:ext cx="252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test, cont.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3420000" y="3060000"/>
            <a:ext cx="5040000" cy="10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900000" y="3060000"/>
            <a:ext cx="1008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900000" y="3600000"/>
            <a:ext cx="1008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3420000" y="2520000"/>
            <a:ext cx="2520000" cy="21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5940000" y="2520000"/>
            <a:ext cx="2520000" cy="21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Statistical measure of the performance of a diagnostic test</a:t>
                </a:r>
              </a:p>
              <a:p>
                <a:r>
                  <a:rPr lang="en-US" dirty="0" smtClean="0"/>
                  <a:t>Ability to correctly identify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diseased</a:t>
                </a:r>
                <a:r>
                  <a:rPr lang="en-US" dirty="0" smtClean="0"/>
                  <a:t> subjects</a:t>
                </a:r>
              </a:p>
              <a:p>
                <a:r>
                  <a:rPr lang="en-US" dirty="0"/>
                  <a:t>Also known as the true-positive rate (TPR)</a:t>
                </a:r>
                <a:endParaRPr lang="en-US" dirty="0" smtClean="0"/>
              </a:p>
              <a:p>
                <a:r>
                  <a:rPr lang="en-US" dirty="0" smtClean="0"/>
                  <a:t>Proportion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diseased</a:t>
                </a:r>
                <a:r>
                  <a:rPr lang="en-US" dirty="0" smtClean="0"/>
                  <a:t> subjects with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positive</a:t>
                </a:r>
                <a:r>
                  <a:rPr lang="en-US" dirty="0" smtClean="0"/>
                  <a:t> test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𝑇𝑃𝑅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positive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test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diseased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Preferably as </a:t>
                </a:r>
                <a:r>
                  <a:rPr lang="en-US" dirty="0"/>
                  <a:t>high as </a:t>
                </a:r>
                <a:r>
                  <a:rPr lang="en-US" dirty="0" smtClean="0"/>
                  <a:t>possible</a:t>
                </a:r>
              </a:p>
              <a:p>
                <a:r>
                  <a:rPr lang="en-US" dirty="0" smtClean="0"/>
                  <a:t>Competing against specificity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8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Statistical measure of the performance of a diagnostic test</a:t>
                </a:r>
              </a:p>
              <a:p>
                <a:r>
                  <a:rPr lang="en-US" dirty="0" smtClean="0"/>
                  <a:t>Ability to correctly identify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healthy</a:t>
                </a:r>
                <a:r>
                  <a:rPr lang="en-US" dirty="0" smtClean="0"/>
                  <a:t> subjects</a:t>
                </a:r>
              </a:p>
              <a:p>
                <a:r>
                  <a:rPr lang="en-US" dirty="0" smtClean="0"/>
                  <a:t>Also known as the true-negative rate (TNR)</a:t>
                </a:r>
              </a:p>
              <a:p>
                <a:r>
                  <a:rPr lang="en-US" dirty="0" smtClean="0"/>
                  <a:t>Proportion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healthy</a:t>
                </a:r>
                <a:r>
                  <a:rPr lang="en-US" dirty="0" smtClean="0"/>
                  <a:t> subjects with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negative</a:t>
                </a:r>
                <a:r>
                  <a:rPr lang="en-US" dirty="0" smtClean="0"/>
                  <a:t> test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𝑇𝑁𝑅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negative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test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healthy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Preferably as high as possible</a:t>
                </a:r>
              </a:p>
              <a:p>
                <a:r>
                  <a:rPr lang="en-US" dirty="0" smtClean="0"/>
                  <a:t>Competing against sensitivity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92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predictive value (PPV)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Statistical measure of the performance of a diagnostic test</a:t>
                </a:r>
              </a:p>
              <a:p>
                <a:r>
                  <a:rPr lang="en-US" dirty="0" smtClean="0"/>
                  <a:t>Proportion of subjects with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positive</a:t>
                </a:r>
                <a:r>
                  <a:rPr lang="en-US" dirty="0" smtClean="0"/>
                  <a:t> test who are truly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diseased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𝑃𝑃𝑉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diseased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positive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test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𝑇𝑃𝑅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𝑃𝑅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𝑇𝑃𝑅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𝑃𝑅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𝑇𝑁𝑅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𝑃𝑅</m:t>
                            </m:r>
                          </m:e>
                        </m:d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𝑎</m:t>
                        </m:r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𝑇𝑃𝑅</m:t>
                    </m:r>
                  </m:oMath>
                </a14:m>
                <a:r>
                  <a:rPr lang="en-US" dirty="0" smtClean="0"/>
                  <a:t>: true-positive rate (i.e., sensitivity)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𝑇𝑁𝑅</m:t>
                    </m:r>
                  </m:oMath>
                </a14:m>
                <a:r>
                  <a:rPr lang="en-US" dirty="0" smtClean="0"/>
                  <a:t>: true-negative rate (i.e., specificity)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𝑃𝑅</m:t>
                    </m:r>
                  </m:oMath>
                </a14:m>
                <a:r>
                  <a:rPr lang="en-US" dirty="0" smtClean="0"/>
                  <a:t>: prevalence</a:t>
                </a:r>
              </a:p>
              <a:p>
                <a:r>
                  <a:rPr lang="en-US" dirty="0" smtClean="0"/>
                  <a:t>Depending on the prevalence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11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</a:t>
            </a:r>
            <a:r>
              <a:rPr lang="en-US" dirty="0" smtClean="0"/>
              <a:t>predictive value (NPV)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Statistical measure of the performance of a diagnostic test</a:t>
                </a:r>
              </a:p>
              <a:p>
                <a:r>
                  <a:rPr lang="en-US" dirty="0" smtClean="0"/>
                  <a:t>Proportion of subjects with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negative</a:t>
                </a:r>
                <a:r>
                  <a:rPr lang="en-US" dirty="0" smtClean="0"/>
                  <a:t> test who are truly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healthy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𝑁𝑃𝑉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healthy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negative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test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𝑇𝑁𝑅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𝑃𝑅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𝑇𝑁𝑅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𝑃𝑅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𝑇𝑃𝑅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</a:rPr>
                          <m:t>𝑃𝑅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𝑐</m:t>
                        </m:r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𝑇𝑃𝑅</m:t>
                    </m:r>
                  </m:oMath>
                </a14:m>
                <a:r>
                  <a:rPr lang="en-US" dirty="0" smtClean="0"/>
                  <a:t>: true-positive rate (i.e., sensitivity)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𝑇𝑁𝑅</m:t>
                    </m:r>
                  </m:oMath>
                </a14:m>
                <a:r>
                  <a:rPr lang="en-US" dirty="0" smtClean="0"/>
                  <a:t>: true-negative rate (i.e., specificity)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𝑃𝑅</m:t>
                    </m:r>
                  </m:oMath>
                </a14:m>
                <a:r>
                  <a:rPr lang="en-US" dirty="0" smtClean="0"/>
                  <a:t>: prevalence</a:t>
                </a:r>
              </a:p>
              <a:p>
                <a:r>
                  <a:rPr lang="en-US" dirty="0" smtClean="0"/>
                  <a:t>Depending on the prevalence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49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27" y="1800000"/>
            <a:ext cx="7314146" cy="36000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2496000" y="5400000"/>
            <a:ext cx="720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dirty="0"/>
              <a:t>"File:Preventive Medicine - Statistics Sensitivity TPR, Specificity TNR, PPV, NPV, FDR, FOR, </a:t>
            </a:r>
            <a:r>
              <a:rPr lang="en-US" sz="900" dirty="0" err="1"/>
              <a:t>ACCuracy</a:t>
            </a:r>
            <a:r>
              <a:rPr lang="en-US" sz="900" dirty="0"/>
              <a:t>, Likelihood Ratio, Diagnostic Odds Ratio 2 Final wiki.png" by Lavender888000 is licensed with CC BY-SA 4.0. To view a copy of this license, visit https://creativecommons.org/licenses/by-sa/4.0 </a:t>
            </a:r>
            <a:endParaRPr lang="en-US" sz="900" b="0" dirty="0" smtClean="0"/>
          </a:p>
        </p:txBody>
      </p:sp>
    </p:spTree>
    <p:extLst>
      <p:ext uri="{BB962C8B-B14F-4D97-AF65-F5344CB8AC3E}">
        <p14:creationId xmlns:p14="http://schemas.microsoft.com/office/powerpoint/2010/main" val="28698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test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Registering antibodies against HIV</a:t>
                </a:r>
              </a:p>
              <a:p>
                <a:r>
                  <a:rPr lang="en-US" dirty="0" smtClean="0"/>
                  <a:t>Defining two events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 positive test result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 subject infected</a:t>
                </a:r>
              </a:p>
              <a:p>
                <a:r>
                  <a:rPr lang="en-US" dirty="0" smtClean="0"/>
                  <a:t>Defining sensitivity (i.e., probability of positive test when infected)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=0.98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=0.02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Defining specificity (i.e</a:t>
                </a:r>
                <a:r>
                  <a:rPr lang="en-US" dirty="0"/>
                  <a:t>.</a:t>
                </a:r>
                <a:r>
                  <a:rPr lang="en-US" dirty="0" smtClean="0"/>
                  <a:t>, probability of negative test when uninfected)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nb-NO" b="0" i="1" smtClean="0">
                        <a:latin typeface="Cambria Math"/>
                      </a:rPr>
                      <m:t>=0.998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=0.002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r="-116" b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566000" y="4086000"/>
            <a:ext cx="2016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014000" y="4086000"/>
            <a:ext cx="2016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1566000" y="4968000"/>
            <a:ext cx="2178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4176000" y="4968000"/>
            <a:ext cx="2178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25532</TotalTime>
  <Words>1407</Words>
  <Application>Microsoft Office PowerPoint</Application>
  <PresentationFormat>Egendefinert</PresentationFormat>
  <Paragraphs>210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OUS - Overordnet – ENG</vt:lpstr>
      <vt:lpstr>Non-parametric ROC Analysis</vt:lpstr>
      <vt:lpstr>Diagnostic test</vt:lpstr>
      <vt:lpstr>Diagnostic test, cont.</vt:lpstr>
      <vt:lpstr>Sensitivity</vt:lpstr>
      <vt:lpstr>Specificity</vt:lpstr>
      <vt:lpstr>Positive predictive value (PPV)</vt:lpstr>
      <vt:lpstr>Negative predictive value (NPV)</vt:lpstr>
      <vt:lpstr>Confusion matrix</vt:lpstr>
      <vt:lpstr>HIV test (Aalen et al., 2006)</vt:lpstr>
      <vt:lpstr>HIV test (Aalen et al., 2006), cont.</vt:lpstr>
      <vt:lpstr>HIV test (Aalen et al., 2006), cont.</vt:lpstr>
      <vt:lpstr>Receiver operating characteristic (ROC)</vt:lpstr>
      <vt:lpstr>Area under the ROC curve (AUC)</vt:lpstr>
      <vt:lpstr>Data example</vt:lpstr>
      <vt:lpstr>Data example, cont.</vt:lpstr>
      <vt:lpstr>In Stata: Data load</vt:lpstr>
      <vt:lpstr>In Stata: Data inspection</vt:lpstr>
      <vt:lpstr>In Stata: Data inspection, cont.</vt:lpstr>
      <vt:lpstr>In Stata: Data inspection, cont.</vt:lpstr>
      <vt:lpstr>In Stata: Non-parametric ROC analysis</vt:lpstr>
      <vt:lpstr>In Stata: Non-parametric ROC analysis,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5013</cp:revision>
  <cp:lastPrinted>2019-09-03T08:42:04Z</cp:lastPrinted>
  <dcterms:created xsi:type="dcterms:W3CDTF">2019-06-26T08:58:56Z</dcterms:created>
  <dcterms:modified xsi:type="dcterms:W3CDTF">2021-03-18T08:00:27Z</dcterms:modified>
</cp:coreProperties>
</file>